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99" r:id="rId4"/>
    <p:sldId id="297" r:id="rId5"/>
    <p:sldId id="300" r:id="rId6"/>
    <p:sldId id="311" r:id="rId7"/>
    <p:sldId id="310" r:id="rId8"/>
    <p:sldId id="312" r:id="rId9"/>
    <p:sldId id="305" r:id="rId10"/>
    <p:sldId id="34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6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CEF-8ABF-44E5-96A3-7A67652C1CBE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AAA2-291A-48CF-8273-272A9AE9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971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CEF-8ABF-44E5-96A3-7A67652C1CBE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AAA2-291A-48CF-8273-272A9AE9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5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CEF-8ABF-44E5-96A3-7A67652C1CBE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AAA2-291A-48CF-8273-272A9AE9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24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CEF-8ABF-44E5-96A3-7A67652C1CBE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AAA2-291A-48CF-8273-272A9AE9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57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CEF-8ABF-44E5-96A3-7A67652C1CBE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AAA2-291A-48CF-8273-272A9AE9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20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CEF-8ABF-44E5-96A3-7A67652C1CBE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AAA2-291A-48CF-8273-272A9AE9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84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CEF-8ABF-44E5-96A3-7A67652C1CBE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AAA2-291A-48CF-8273-272A9AE9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95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CEF-8ABF-44E5-96A3-7A67652C1CBE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AAA2-291A-48CF-8273-272A9AE9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902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CEF-8ABF-44E5-96A3-7A67652C1CBE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AAA2-291A-48CF-8273-272A9AE9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54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CEF-8ABF-44E5-96A3-7A67652C1CBE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AAA2-291A-48CF-8273-272A9AE9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51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BCEF-8ABF-44E5-96A3-7A67652C1CBE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BAAA2-291A-48CF-8273-272A9AE9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3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1BCEF-8ABF-44E5-96A3-7A67652C1CBE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BAAA2-291A-48CF-8273-272A9AE9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54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ontgomeryschoolsmd.org/departments/facilities/safety/index.aspx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twitter.com/MCPSSafety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montgomeryschoolsmd.org/departments/facilities/safety/index.aspx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478" y="248500"/>
            <a:ext cx="9144000" cy="1309254"/>
          </a:xfrm>
        </p:spPr>
        <p:txBody>
          <a:bodyPr>
            <a:normAutofit/>
          </a:bodyPr>
          <a:lstStyle/>
          <a:p>
            <a:r>
              <a:rPr lang="en-US" dirty="0"/>
              <a:t>Worker Injury/Illness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8905" y="2026227"/>
            <a:ext cx="11035145" cy="3231573"/>
          </a:xfrm>
        </p:spPr>
        <p:txBody>
          <a:bodyPr>
            <a:normAutofit fontScale="92500"/>
          </a:bodyPr>
          <a:lstStyle/>
          <a:p>
            <a:r>
              <a:rPr lang="en-US" sz="4000" dirty="0"/>
              <a:t>Division of Maintenance Safety </a:t>
            </a:r>
            <a:r>
              <a:rPr lang="en-US" sz="4000" dirty="0" smtClean="0"/>
              <a:t>and Health Committee</a:t>
            </a:r>
            <a:endParaRPr lang="en-US" sz="4000" dirty="0"/>
          </a:p>
          <a:p>
            <a:endParaRPr lang="en-US" sz="1200" dirty="0"/>
          </a:p>
          <a:p>
            <a:r>
              <a:rPr lang="en-US" sz="3600" dirty="0"/>
              <a:t>February 14, 2019</a:t>
            </a:r>
          </a:p>
          <a:p>
            <a:endParaRPr lang="en-US" sz="1300" dirty="0"/>
          </a:p>
          <a:p>
            <a:r>
              <a:rPr lang="en-US" sz="3600" dirty="0"/>
              <a:t>Peter Park, Team Leader</a:t>
            </a:r>
          </a:p>
          <a:p>
            <a:endParaRPr lang="en-US" sz="900" dirty="0"/>
          </a:p>
          <a:p>
            <a:r>
              <a:rPr lang="en-US" sz="2800" dirty="0"/>
              <a:t>http://www.montgomeryschoolsmd.org/departments/facilities/safety/</a:t>
            </a:r>
          </a:p>
        </p:txBody>
      </p:sp>
      <p:pic>
        <p:nvPicPr>
          <p:cNvPr id="4" name="Picture 2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847" y="5257800"/>
            <a:ext cx="3227806" cy="106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783" y="5523073"/>
            <a:ext cx="2667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4438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9386" y="6007557"/>
            <a:ext cx="1893445" cy="62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M:\Safety\Presentations\FY14\AP1\question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882" y="1545579"/>
            <a:ext cx="3921012" cy="428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90046" y="153749"/>
            <a:ext cx="73151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4">
                    <a:lumMod val="50000"/>
                  </a:schemeClr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371616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718C5E2-16F3-4BF5-AA55-5C1C5DCAF9A9}"/>
              </a:ext>
            </a:extLst>
          </p:cNvPr>
          <p:cNvSpPr txBox="1">
            <a:spLocks/>
          </p:cNvSpPr>
          <p:nvPr/>
        </p:nvSpPr>
        <p:spPr>
          <a:xfrm>
            <a:off x="1355075" y="253387"/>
            <a:ext cx="9694843" cy="6257581"/>
          </a:xfrm>
          <a:prstGeom prst="rect">
            <a:avLst/>
          </a:prstGeom>
        </p:spPr>
        <p:txBody>
          <a:bodyPr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endParaRPr lang="en-US" sz="900" dirty="0">
              <a:latin typeface="+mj-lt"/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4200" dirty="0">
                <a:latin typeface="+mj-lt"/>
              </a:rPr>
              <a:t>How many worker injuries is DOM experiencing?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en-US" sz="3600" dirty="0">
              <a:latin typeface="+mj-lt"/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3600" dirty="0">
                <a:latin typeface="+mj-lt"/>
              </a:rPr>
              <a:t>OSHA-Recordable Injury/Illness Incidence Rate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800" dirty="0">
              <a:latin typeface="+mj-lt"/>
            </a:endParaRPr>
          </a:p>
          <a:p>
            <a:pPr marL="0" indent="0"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en-US" sz="3200" dirty="0">
                <a:latin typeface="+mj-lt"/>
              </a:rPr>
              <a:t>What makes an injury or illness OSHA-recordable*?</a:t>
            </a:r>
          </a:p>
          <a:p>
            <a:pPr marL="640080" lvl="1">
              <a:spcAft>
                <a:spcPts val="1200"/>
              </a:spcAft>
              <a:defRPr/>
            </a:pPr>
            <a:r>
              <a:rPr lang="en-US" sz="3200" dirty="0">
                <a:latin typeface="+mj-lt"/>
              </a:rPr>
              <a:t>Work-related </a:t>
            </a:r>
          </a:p>
          <a:p>
            <a:pPr marL="640080" lvl="1">
              <a:spcAft>
                <a:spcPts val="1200"/>
              </a:spcAft>
              <a:defRPr/>
            </a:pPr>
            <a:r>
              <a:rPr lang="en-US" sz="3200" dirty="0">
                <a:latin typeface="+mj-lt"/>
              </a:rPr>
              <a:t>Results in:</a:t>
            </a:r>
          </a:p>
          <a:p>
            <a:pPr marL="1005840" lvl="2">
              <a:spcAft>
                <a:spcPts val="1200"/>
              </a:spcAft>
              <a:buClr>
                <a:schemeClr val="accent3"/>
              </a:buClr>
              <a:defRPr/>
            </a:pPr>
            <a:r>
              <a:rPr lang="en-US" sz="3200" dirty="0">
                <a:latin typeface="+mj-lt"/>
              </a:rPr>
              <a:t>Lost work days, </a:t>
            </a:r>
          </a:p>
          <a:p>
            <a:pPr marL="1005840" lvl="2">
              <a:spcAft>
                <a:spcPts val="1200"/>
              </a:spcAft>
              <a:buClr>
                <a:schemeClr val="accent3"/>
              </a:buClr>
              <a:defRPr/>
            </a:pPr>
            <a:r>
              <a:rPr lang="en-US" sz="3200" dirty="0">
                <a:latin typeface="+mj-lt"/>
              </a:rPr>
              <a:t>Job transfer or restriction, </a:t>
            </a:r>
          </a:p>
          <a:p>
            <a:pPr marL="1005840" lvl="2">
              <a:spcAft>
                <a:spcPts val="1200"/>
              </a:spcAft>
              <a:buClr>
                <a:schemeClr val="accent3"/>
              </a:buClr>
              <a:defRPr/>
            </a:pPr>
            <a:r>
              <a:rPr lang="en-US" sz="3200" dirty="0">
                <a:latin typeface="+mj-lt"/>
              </a:rPr>
              <a:t>Medical treatment beyond first aid, and/or </a:t>
            </a:r>
          </a:p>
          <a:p>
            <a:pPr marL="1005840" lvl="2">
              <a:spcAft>
                <a:spcPts val="1200"/>
              </a:spcAft>
              <a:buClr>
                <a:schemeClr val="accent3"/>
              </a:buClr>
              <a:defRPr/>
            </a:pPr>
            <a:r>
              <a:rPr lang="en-US" sz="3200" dirty="0">
                <a:latin typeface="+mj-lt"/>
              </a:rPr>
              <a:t>Death</a:t>
            </a:r>
          </a:p>
          <a:p>
            <a:pPr>
              <a:defRPr/>
            </a:pPr>
            <a:endParaRPr lang="en-US" sz="2300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400" dirty="0">
                <a:latin typeface="+mj-lt"/>
              </a:rPr>
              <a:t>*Must be recorded on annual OSHA 300 injury/illness log form.</a:t>
            </a:r>
          </a:p>
        </p:txBody>
      </p:sp>
    </p:spTree>
    <p:extLst>
      <p:ext uri="{BB962C8B-B14F-4D97-AF65-F5344CB8AC3E}">
        <p14:creationId xmlns:p14="http://schemas.microsoft.com/office/powerpoint/2010/main" val="2252239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F4B6AC7-E7FF-40B8-9D3B-BDD2A1FCBDF1}"/>
              </a:ext>
            </a:extLst>
          </p:cNvPr>
          <p:cNvSpPr txBox="1">
            <a:spLocks/>
          </p:cNvSpPr>
          <p:nvPr/>
        </p:nvSpPr>
        <p:spPr>
          <a:xfrm>
            <a:off x="462708" y="231354"/>
            <a:ext cx="11358391" cy="6169446"/>
          </a:xfrm>
          <a:prstGeom prst="rect">
            <a:avLst/>
          </a:prstGeom>
        </p:spPr>
        <p:txBody>
          <a:bodyPr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endParaRPr lang="en-US" sz="900" dirty="0">
              <a:latin typeface="+mj-lt"/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3900" dirty="0">
                <a:latin typeface="+mj-lt"/>
              </a:rPr>
              <a:t>OSHA-Recordable Injury/Illness Incidence Rate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800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>
                <a:latin typeface="+mj-lt"/>
              </a:rPr>
              <a:t>What is an incidence rate?</a:t>
            </a:r>
          </a:p>
          <a:p>
            <a:pPr marL="640080" lvl="1">
              <a:spcAft>
                <a:spcPts val="600"/>
              </a:spcAft>
              <a:defRPr/>
            </a:pPr>
            <a:r>
              <a:rPr lang="en-US" sz="2800" dirty="0">
                <a:latin typeface="+mj-lt"/>
              </a:rPr>
              <a:t>Number of OSHA-recordable injuries/illnesses per 100 full-time employees</a:t>
            </a:r>
          </a:p>
          <a:p>
            <a:pPr marL="640080" lvl="1">
              <a:spcAft>
                <a:spcPts val="600"/>
              </a:spcAft>
              <a:defRPr/>
            </a:pPr>
            <a:r>
              <a:rPr lang="en-US" sz="2800" dirty="0">
                <a:latin typeface="+mj-lt"/>
              </a:rPr>
              <a:t>Permits comparison of injury/illness rates between employers of different sizes, industries</a:t>
            </a:r>
          </a:p>
          <a:p>
            <a:pPr marL="640080" lvl="1">
              <a:spcAft>
                <a:spcPts val="600"/>
              </a:spcAft>
              <a:defRPr/>
            </a:pPr>
            <a:r>
              <a:rPr lang="en-US" sz="2800" dirty="0">
                <a:latin typeface="+mj-lt"/>
              </a:rPr>
              <a:t>Can assist in identifying problem areas, operations within organizations</a:t>
            </a:r>
          </a:p>
          <a:p>
            <a:pPr marL="640080" lvl="1">
              <a:spcAft>
                <a:spcPts val="600"/>
              </a:spcAft>
              <a:defRPr/>
            </a:pPr>
            <a:r>
              <a:rPr lang="en-US" sz="2800" dirty="0">
                <a:latin typeface="+mj-lt"/>
              </a:rPr>
              <a:t>Can be compared to state, national data</a:t>
            </a:r>
          </a:p>
          <a:p>
            <a:pPr>
              <a:defRPr/>
            </a:pPr>
            <a:endParaRPr lang="en-US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>
                <a:latin typeface="+mj-lt"/>
              </a:rPr>
              <a:t>Formula for calculating incidence rate: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800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dirty="0">
                <a:latin typeface="+mj-lt"/>
              </a:rPr>
              <a:t>       No. of ORs * 200,000 / Total hours worked by employees</a:t>
            </a:r>
          </a:p>
        </p:txBody>
      </p:sp>
    </p:spTree>
    <p:extLst>
      <p:ext uri="{BB962C8B-B14F-4D97-AF65-F5344CB8AC3E}">
        <p14:creationId xmlns:p14="http://schemas.microsoft.com/office/powerpoint/2010/main" val="1657419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7C4B22D-1259-46E7-8136-B9FA47E136E0}"/>
              </a:ext>
            </a:extLst>
          </p:cNvPr>
          <p:cNvSpPr txBox="1">
            <a:spLocks/>
          </p:cNvSpPr>
          <p:nvPr/>
        </p:nvSpPr>
        <p:spPr>
          <a:xfrm>
            <a:off x="539827" y="440675"/>
            <a:ext cx="11380424" cy="3922004"/>
          </a:xfrm>
          <a:prstGeom prst="rect">
            <a:avLst/>
          </a:prstGeom>
        </p:spPr>
        <p:txBody>
          <a:bodyPr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  <a:defRPr/>
            </a:pPr>
            <a:endParaRPr lang="en-US" sz="1600" dirty="0">
              <a:latin typeface="+mj-lt"/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4200" dirty="0">
                <a:latin typeface="+mj-lt"/>
              </a:rPr>
              <a:t>DOM OSHA-Recordable Injury/Illness Incidence Rate (</a:t>
            </a:r>
            <a:r>
              <a:rPr lang="en-US" sz="4200" dirty="0" err="1">
                <a:latin typeface="+mj-lt"/>
              </a:rPr>
              <a:t>CY18</a:t>
            </a:r>
            <a:r>
              <a:rPr lang="en-US" sz="4200" dirty="0">
                <a:latin typeface="+mj-lt"/>
              </a:rPr>
              <a:t>)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3900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1400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300" dirty="0">
                <a:latin typeface="+mj-lt"/>
              </a:rPr>
              <a:t> </a:t>
            </a:r>
            <a:r>
              <a:rPr lang="en-US" sz="3200" dirty="0">
                <a:latin typeface="+mj-lt"/>
              </a:rPr>
              <a:t>No. of ORs * 200,000 / Total hours worked by employees =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1600" dirty="0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3200" dirty="0">
                <a:latin typeface="+mj-lt"/>
              </a:rPr>
              <a:t>  48 ORs * 200,000 / 578,857.15 hours = 16.6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3200" dirty="0">
              <a:latin typeface="+mj-lt"/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3600" b="1" dirty="0">
                <a:solidFill>
                  <a:srgbClr val="FF0000"/>
                </a:solidFill>
                <a:latin typeface="+mj-lt"/>
              </a:rPr>
              <a:t>16.6</a:t>
            </a:r>
            <a:r>
              <a:rPr lang="en-US" sz="3600" dirty="0">
                <a:latin typeface="+mj-lt"/>
              </a:rPr>
              <a:t> ORs per 100 full-time employees</a:t>
            </a:r>
          </a:p>
        </p:txBody>
      </p:sp>
    </p:spTree>
    <p:extLst>
      <p:ext uri="{BB962C8B-B14F-4D97-AF65-F5344CB8AC3E}">
        <p14:creationId xmlns:p14="http://schemas.microsoft.com/office/powerpoint/2010/main" val="2849043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31B2DD4-FED7-4EEC-B753-99FA04C817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198486"/>
              </p:ext>
            </p:extLst>
          </p:nvPr>
        </p:nvGraphicFramePr>
        <p:xfrm>
          <a:off x="295619" y="275199"/>
          <a:ext cx="11600761" cy="6307602"/>
        </p:xfrm>
        <a:graphic>
          <a:graphicData uri="http://schemas.openxmlformats.org/drawingml/2006/table">
            <a:tbl>
              <a:tblPr/>
              <a:tblGrid>
                <a:gridCol w="872165">
                  <a:extLst>
                    <a:ext uri="{9D8B030D-6E8A-4147-A177-3AD203B41FA5}">
                      <a16:colId xmlns:a16="http://schemas.microsoft.com/office/drawing/2014/main" val="1303715713"/>
                    </a:ext>
                  </a:extLst>
                </a:gridCol>
                <a:gridCol w="1277961">
                  <a:extLst>
                    <a:ext uri="{9D8B030D-6E8A-4147-A177-3AD203B41FA5}">
                      <a16:colId xmlns:a16="http://schemas.microsoft.com/office/drawing/2014/main" val="1622262751"/>
                    </a:ext>
                  </a:extLst>
                </a:gridCol>
                <a:gridCol w="991518">
                  <a:extLst>
                    <a:ext uri="{9D8B030D-6E8A-4147-A177-3AD203B41FA5}">
                      <a16:colId xmlns:a16="http://schemas.microsoft.com/office/drawing/2014/main" val="1440989372"/>
                    </a:ext>
                  </a:extLst>
                </a:gridCol>
                <a:gridCol w="1408323">
                  <a:extLst>
                    <a:ext uri="{9D8B030D-6E8A-4147-A177-3AD203B41FA5}">
                      <a16:colId xmlns:a16="http://schemas.microsoft.com/office/drawing/2014/main" val="230251647"/>
                    </a:ext>
                  </a:extLst>
                </a:gridCol>
                <a:gridCol w="1025662">
                  <a:extLst>
                    <a:ext uri="{9D8B030D-6E8A-4147-A177-3AD203B41FA5}">
                      <a16:colId xmlns:a16="http://schemas.microsoft.com/office/drawing/2014/main" val="1891793168"/>
                    </a:ext>
                  </a:extLst>
                </a:gridCol>
                <a:gridCol w="1641136">
                  <a:extLst>
                    <a:ext uri="{9D8B030D-6E8A-4147-A177-3AD203B41FA5}">
                      <a16:colId xmlns:a16="http://schemas.microsoft.com/office/drawing/2014/main" val="3326559305"/>
                    </a:ext>
                  </a:extLst>
                </a:gridCol>
                <a:gridCol w="1633254">
                  <a:extLst>
                    <a:ext uri="{9D8B030D-6E8A-4147-A177-3AD203B41FA5}">
                      <a16:colId xmlns:a16="http://schemas.microsoft.com/office/drawing/2014/main" val="3746489001"/>
                    </a:ext>
                  </a:extLst>
                </a:gridCol>
                <a:gridCol w="1375371">
                  <a:extLst>
                    <a:ext uri="{9D8B030D-6E8A-4147-A177-3AD203B41FA5}">
                      <a16:colId xmlns:a16="http://schemas.microsoft.com/office/drawing/2014/main" val="2564141724"/>
                    </a:ext>
                  </a:extLst>
                </a:gridCol>
                <a:gridCol w="1375371">
                  <a:extLst>
                    <a:ext uri="{9D8B030D-6E8A-4147-A177-3AD203B41FA5}">
                      <a16:colId xmlns:a16="http://schemas.microsoft.com/office/drawing/2014/main" val="3818632326"/>
                    </a:ext>
                  </a:extLst>
                </a:gridCol>
              </a:tblGrid>
              <a:tr h="446596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Nonfatal OSHA-Recordable Injury/Illness Incidence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Rates</a:t>
                      </a:r>
                      <a:r>
                        <a:rPr lang="en-US" sz="1600" b="0" i="0" u="none" strike="noStrike" baseline="300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for MCPS DOM, MCPS, and Various Industries (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CY09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CY18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r>
                        <a:rPr lang="en-US" sz="16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700155"/>
                  </a:ext>
                </a:extLst>
              </a:tr>
              <a:tr h="11610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CY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OSHA-Recordables (DOM)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Incidence Rate (DOM)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OSHA-Recordables (MCPS)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Incidence Rate (MCPS)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Average Incidence Rate (Maryland Public Schools)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Average Incidence Rate (Repair/ Maintenance)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Average Incidence Rate (Building Construction)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Average Incidence Rate (Fire/Police)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5398858"/>
                  </a:ext>
                </a:extLst>
              </a:tr>
              <a:tr h="4364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2009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22.1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694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4.0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3.7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3.8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3.7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11.5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085005"/>
                  </a:ext>
                </a:extLst>
              </a:tr>
              <a:tr h="4296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2010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21.2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693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4.4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4.1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3.3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3.5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10.2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403745"/>
                  </a:ext>
                </a:extLst>
              </a:tr>
              <a:tr h="4516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2011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19.9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727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4.5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5.5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3.2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3.6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10.3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2044470"/>
                  </a:ext>
                </a:extLst>
              </a:tr>
              <a:tr h="418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2012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19.2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868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5.4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5.9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3.0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3.4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10.4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161572"/>
                  </a:ext>
                </a:extLst>
              </a:tr>
              <a:tr h="3855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2013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21.3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926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5.6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5.0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2.8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3.3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10.2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2911335"/>
                  </a:ext>
                </a:extLst>
              </a:tr>
              <a:tr h="4627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19.3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968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5.9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5.6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3.0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3.3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9.5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743467"/>
                  </a:ext>
                </a:extLst>
              </a:tr>
              <a:tr h="4076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18.7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957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5.8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4.9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2.6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3.1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9.5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3675417"/>
                  </a:ext>
                </a:extLst>
              </a:tr>
              <a:tr h="4847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12.1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974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5.8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6.0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2.6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2.8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6758189"/>
                  </a:ext>
                </a:extLst>
              </a:tr>
              <a:tr h="3635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13.7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1,034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5.9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5.3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2.6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3.0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5.9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399950"/>
                  </a:ext>
                </a:extLst>
              </a:tr>
              <a:tr h="2533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16.6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1,086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6.3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Not available yet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Not available yet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Not available yet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Not available yet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4824598"/>
                  </a:ext>
                </a:extLst>
              </a:tr>
              <a:tr h="362954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Nonfatal work-related injuries/illnesses per 100 full-time employees.  </a:t>
                      </a:r>
                      <a:r>
                        <a:rPr lang="en-US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Updated 02/07/2019. </a:t>
                      </a:r>
                    </a:p>
                  </a:txBody>
                  <a:tcPr marL="8715" marR="8715" marT="8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884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007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F4B6AC7-E7FF-40B8-9D3B-BDD2A1FCBDF1}"/>
              </a:ext>
            </a:extLst>
          </p:cNvPr>
          <p:cNvSpPr txBox="1">
            <a:spLocks/>
          </p:cNvSpPr>
          <p:nvPr/>
        </p:nvSpPr>
        <p:spPr>
          <a:xfrm>
            <a:off x="462708" y="231354"/>
            <a:ext cx="11358391" cy="6169446"/>
          </a:xfrm>
          <a:prstGeom prst="rect">
            <a:avLst/>
          </a:prstGeom>
        </p:spPr>
        <p:txBody>
          <a:bodyPr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endParaRPr lang="en-US" sz="900" dirty="0">
              <a:latin typeface="+mj-lt"/>
            </a:endParaRPr>
          </a:p>
          <a:p>
            <a:pPr marL="0" indent="0" algn="ctr">
              <a:buNone/>
            </a:pPr>
            <a:r>
              <a:rPr lang="en-US" sz="3900" dirty="0">
                <a:latin typeface="+mj-lt"/>
              </a:rPr>
              <a:t>How severe are DOM injuries/illnesses?</a:t>
            </a:r>
            <a:r>
              <a:rPr lang="en-US" dirty="0">
                <a:latin typeface="+mj-lt"/>
              </a:rPr>
              <a:t> 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sz="3500" dirty="0">
                <a:latin typeface="+mj-lt"/>
              </a:rPr>
              <a:t>DART (Days Away, Restricted, Transferred) Rate 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3000" dirty="0">
                <a:latin typeface="+mj-lt"/>
              </a:rPr>
              <a:t>Total cases involving days away from work, restricted work activity, or job transfer per 100 full-time employees </a:t>
            </a:r>
          </a:p>
          <a:p>
            <a:endParaRPr lang="en-US" dirty="0">
              <a:latin typeface="+mj-lt"/>
            </a:endParaRPr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No. of lost workday, job transfer, or restriction cases * 200,000 / Total hours worked by employees </a:t>
            </a:r>
          </a:p>
          <a:p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sz="3500" dirty="0">
                <a:latin typeface="+mj-lt"/>
              </a:rPr>
              <a:t>Severity Rate </a:t>
            </a:r>
          </a:p>
          <a:p>
            <a:r>
              <a:rPr lang="en-US" sz="3100" dirty="0">
                <a:latin typeface="+mj-lt"/>
              </a:rPr>
              <a:t>Total lost workdays, days of restricted work activity, or job transfer per 100 full-time employees </a:t>
            </a:r>
          </a:p>
          <a:p>
            <a:endParaRPr lang="en-US" dirty="0">
              <a:latin typeface="+mj-lt"/>
            </a:endParaRPr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No. of lost workdays, days of job transfer, or restriction * 200,000 / Total hours worked by employees</a:t>
            </a:r>
          </a:p>
        </p:txBody>
      </p:sp>
    </p:spTree>
    <p:extLst>
      <p:ext uri="{BB962C8B-B14F-4D97-AF65-F5344CB8AC3E}">
        <p14:creationId xmlns:p14="http://schemas.microsoft.com/office/powerpoint/2010/main" val="687491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6952112-6634-4F25-9F98-7DEC666C9D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750752"/>
              </p:ext>
            </p:extLst>
          </p:nvPr>
        </p:nvGraphicFramePr>
        <p:xfrm>
          <a:off x="438838" y="804230"/>
          <a:ext cx="11314324" cy="4888379"/>
        </p:xfrm>
        <a:graphic>
          <a:graphicData uri="http://schemas.openxmlformats.org/drawingml/2006/table">
            <a:tbl>
              <a:tblPr/>
              <a:tblGrid>
                <a:gridCol w="728949">
                  <a:extLst>
                    <a:ext uri="{9D8B030D-6E8A-4147-A177-3AD203B41FA5}">
                      <a16:colId xmlns:a16="http://schemas.microsoft.com/office/drawing/2014/main" val="1938221665"/>
                    </a:ext>
                  </a:extLst>
                </a:gridCol>
                <a:gridCol w="1211856">
                  <a:extLst>
                    <a:ext uri="{9D8B030D-6E8A-4147-A177-3AD203B41FA5}">
                      <a16:colId xmlns:a16="http://schemas.microsoft.com/office/drawing/2014/main" val="4126644937"/>
                    </a:ext>
                  </a:extLst>
                </a:gridCol>
                <a:gridCol w="1156771">
                  <a:extLst>
                    <a:ext uri="{9D8B030D-6E8A-4147-A177-3AD203B41FA5}">
                      <a16:colId xmlns:a16="http://schemas.microsoft.com/office/drawing/2014/main" val="1723980363"/>
                    </a:ext>
                  </a:extLst>
                </a:gridCol>
                <a:gridCol w="1222872">
                  <a:extLst>
                    <a:ext uri="{9D8B030D-6E8A-4147-A177-3AD203B41FA5}">
                      <a16:colId xmlns:a16="http://schemas.microsoft.com/office/drawing/2014/main" val="1668438187"/>
                    </a:ext>
                  </a:extLst>
                </a:gridCol>
                <a:gridCol w="1167788">
                  <a:extLst>
                    <a:ext uri="{9D8B030D-6E8A-4147-A177-3AD203B41FA5}">
                      <a16:colId xmlns:a16="http://schemas.microsoft.com/office/drawing/2014/main" val="3330558788"/>
                    </a:ext>
                  </a:extLst>
                </a:gridCol>
                <a:gridCol w="1255923">
                  <a:extLst>
                    <a:ext uri="{9D8B030D-6E8A-4147-A177-3AD203B41FA5}">
                      <a16:colId xmlns:a16="http://schemas.microsoft.com/office/drawing/2014/main" val="3809853344"/>
                    </a:ext>
                  </a:extLst>
                </a:gridCol>
                <a:gridCol w="1101687">
                  <a:extLst>
                    <a:ext uri="{9D8B030D-6E8A-4147-A177-3AD203B41FA5}">
                      <a16:colId xmlns:a16="http://schemas.microsoft.com/office/drawing/2014/main" val="3682810947"/>
                    </a:ext>
                  </a:extLst>
                </a:gridCol>
                <a:gridCol w="1222872">
                  <a:extLst>
                    <a:ext uri="{9D8B030D-6E8A-4147-A177-3AD203B41FA5}">
                      <a16:colId xmlns:a16="http://schemas.microsoft.com/office/drawing/2014/main" val="1613334538"/>
                    </a:ext>
                  </a:extLst>
                </a:gridCol>
                <a:gridCol w="1145754">
                  <a:extLst>
                    <a:ext uri="{9D8B030D-6E8A-4147-A177-3AD203B41FA5}">
                      <a16:colId xmlns:a16="http://schemas.microsoft.com/office/drawing/2014/main" val="2323960069"/>
                    </a:ext>
                  </a:extLst>
                </a:gridCol>
                <a:gridCol w="1099852">
                  <a:extLst>
                    <a:ext uri="{9D8B030D-6E8A-4147-A177-3AD203B41FA5}">
                      <a16:colId xmlns:a16="http://schemas.microsoft.com/office/drawing/2014/main" val="2439190012"/>
                    </a:ext>
                  </a:extLst>
                </a:gridCol>
              </a:tblGrid>
              <a:tr h="484743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OSHA-Recordable Injury/Illness Severity for MCPS DOM, MCPS (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CY13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CY18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r>
                        <a:rPr lang="en-US" sz="16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305138"/>
                  </a:ext>
                </a:extLst>
              </a:tr>
              <a:tr h="10355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CY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OSHA-Recordables (DOM)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Lost Workday Cases (DOM)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Job Transfer, Restriction Cases (DOM)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Lost Workdays (DOM)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Days of Job Transfer, Restriction (DOM)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Severity Rate (DOM)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DART Rate (DOM)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Severity Rate (MCPS)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DART Rate (MCPS)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3600197"/>
                  </a:ext>
                </a:extLst>
              </a:tr>
              <a:tr h="5777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2013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575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249.0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9.0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76.2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1.8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9009491"/>
                  </a:ext>
                </a:extLst>
              </a:tr>
              <a:tr h="4737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1,762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622.8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15.4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85.7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1.9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6463667"/>
                  </a:ext>
                </a:extLst>
              </a:tr>
              <a:tr h="4627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1469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518.3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13.1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71.2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1.9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5690141"/>
                  </a:ext>
                </a:extLst>
              </a:tr>
              <a:tr h="4627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431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149.2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8.0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65.5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2.1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4635835"/>
                  </a:ext>
                </a:extLst>
              </a:tr>
              <a:tr h="4516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1,102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391.8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7.7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74.7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2.1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1184566"/>
                  </a:ext>
                </a:extLst>
              </a:tr>
              <a:tr h="4737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2,101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725.9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12.8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185.7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3.6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9698126"/>
                  </a:ext>
                </a:extLst>
              </a:tr>
              <a:tr h="465749"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Severity Rate: the number of days lost, restricted, or transferred per 100 full-time employees. work-related injuries/illnesses per 100 full-time employees.  Days Away, Restricted, and Transferred (DART) Rate: the number of recordable incidents per 100 full-time employees resulting in lost workdays, restricted days, or job transfer.  Updated 02/07/2019.</a:t>
                      </a:r>
                    </a:p>
                  </a:txBody>
                  <a:tcPr marL="8676" marR="8676" marT="86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914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5920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139A233-BEED-4C9E-95C1-6AEEE5E62C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131" y="1004575"/>
            <a:ext cx="9019737" cy="564740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CBC71D3-4B45-4311-928A-B662D1892633}"/>
              </a:ext>
            </a:extLst>
          </p:cNvPr>
          <p:cNvSpPr txBox="1"/>
          <p:nvPr/>
        </p:nvSpPr>
        <p:spPr>
          <a:xfrm>
            <a:off x="3494998" y="206022"/>
            <a:ext cx="52020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What is causing DOM injuries?</a:t>
            </a:r>
          </a:p>
        </p:txBody>
      </p:sp>
    </p:spTree>
    <p:extLst>
      <p:ext uri="{BB962C8B-B14F-4D97-AF65-F5344CB8AC3E}">
        <p14:creationId xmlns:p14="http://schemas.microsoft.com/office/powerpoint/2010/main" val="4127860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391" y="488154"/>
            <a:ext cx="69406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600" dirty="0">
                <a:latin typeface="+mj-lt"/>
              </a:rPr>
              <a:t>Injury/Illness Prevention</a:t>
            </a:r>
          </a:p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3B7283-A831-4563-BE73-3565EB8600ED}"/>
              </a:ext>
            </a:extLst>
          </p:cNvPr>
          <p:cNvSpPr txBox="1"/>
          <p:nvPr/>
        </p:nvSpPr>
        <p:spPr>
          <a:xfrm>
            <a:off x="422313" y="1213008"/>
            <a:ext cx="1114539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Routine safety/health workplace inspections – not just the DOM depots – schools too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Job safety analyses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More Instructor-led training to improve hazard identification, control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Improved accident investigations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+mj-lt"/>
              </a:rPr>
              <a:t>Injury transparency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49642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1240</TotalTime>
  <Words>683</Words>
  <Application>Microsoft Office PowerPoint</Application>
  <PresentationFormat>Widescreen</PresentationFormat>
  <Paragraphs>237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Worker Injury/Illness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Safety.</dc:title>
  <dc:creator>Park, Peter – Safety</dc:creator>
  <cp:lastModifiedBy>Park, Peter – Safety</cp:lastModifiedBy>
  <cp:revision>104</cp:revision>
  <dcterms:created xsi:type="dcterms:W3CDTF">2018-07-10T16:55:23Z</dcterms:created>
  <dcterms:modified xsi:type="dcterms:W3CDTF">2019-02-13T20:12:20Z</dcterms:modified>
</cp:coreProperties>
</file>